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70" r:id="rId10"/>
    <p:sldId id="263" r:id="rId11"/>
    <p:sldId id="271" r:id="rId12"/>
    <p:sldId id="264" r:id="rId13"/>
    <p:sldId id="265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00B050"/>
                </a:solidFill>
                <a:latin typeface="Rockwell" panose="02060603020205020403" pitchFamily="18" charset="0"/>
              </a:rPr>
              <a:t>Acute and Chronic Bronchitis</a:t>
            </a:r>
            <a:endParaRPr lang="en-IN" dirty="0">
              <a:solidFill>
                <a:srgbClr val="00B050"/>
              </a:solidFill>
              <a:latin typeface="Rockwell" panose="020606030202050204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IN" dirty="0" smtClean="0">
                <a:solidFill>
                  <a:srgbClr val="C00000"/>
                </a:solidFill>
                <a:latin typeface="Rockwell" panose="02060603020205020403" pitchFamily="18" charset="0"/>
              </a:rPr>
              <a:t>Dr. </a:t>
            </a:r>
            <a:r>
              <a:rPr lang="en-IN" dirty="0" err="1" smtClean="0">
                <a:solidFill>
                  <a:srgbClr val="C00000"/>
                </a:solidFill>
                <a:latin typeface="Rockwell" panose="02060603020205020403" pitchFamily="18" charset="0"/>
              </a:rPr>
              <a:t>Harisankar</a:t>
            </a:r>
            <a:r>
              <a:rPr lang="en-IN" dirty="0" smtClean="0">
                <a:solidFill>
                  <a:srgbClr val="C00000"/>
                </a:solidFill>
                <a:latin typeface="Rockwell" panose="02060603020205020403" pitchFamily="18" charset="0"/>
              </a:rPr>
              <a:t> V</a:t>
            </a:r>
            <a:endParaRPr lang="en-IN" dirty="0">
              <a:solidFill>
                <a:srgbClr val="C0000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323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1" dirty="0" smtClean="0">
                <a:solidFill>
                  <a:srgbClr val="00B050"/>
                </a:solidFill>
                <a:latin typeface="Rockwell" panose="02060603020205020403" pitchFamily="18" charset="0"/>
              </a:rPr>
              <a:t>Summarized Pathological Process:</a:t>
            </a:r>
          </a:p>
          <a:p>
            <a:pPr algn="just"/>
            <a:endParaRPr lang="en-IN" sz="3000" b="1" dirty="0" smtClean="0">
              <a:solidFill>
                <a:srgbClr val="00B050"/>
              </a:solidFill>
              <a:latin typeface="Rockwell" panose="02060603020205020403" pitchFamily="18" charset="0"/>
            </a:endParaRPr>
          </a:p>
          <a:p>
            <a:pPr algn="just"/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1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. Inflammation of the bronchi with enlargement 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of mucous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glands and smooth muscle hyperplasia, 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all leading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to wall thickening</a:t>
            </a:r>
          </a:p>
          <a:p>
            <a:pPr algn="just"/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2. </a:t>
            </a:r>
            <a:r>
              <a:rPr lang="en-IN" sz="3000" dirty="0" err="1">
                <a:solidFill>
                  <a:srgbClr val="002060"/>
                </a:solidFill>
                <a:latin typeface="Rockwell" panose="02060603020205020403" pitchFamily="18" charset="0"/>
              </a:rPr>
              <a:t>Acinar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 distension due to the destruction of 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lung parenchyma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probably mediated by imbalance 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of protease-</a:t>
            </a:r>
            <a:r>
              <a:rPr lang="en-IN" sz="3000" dirty="0" err="1" smtClean="0">
                <a:solidFill>
                  <a:srgbClr val="002060"/>
                </a:solidFill>
                <a:latin typeface="Rockwell" panose="02060603020205020403" pitchFamily="18" charset="0"/>
              </a:rPr>
              <a:t>antiprotease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(alpha-1 antitrypsin) 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enzymes causing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loss of support of small airways</a:t>
            </a:r>
          </a:p>
          <a:p>
            <a:pPr algn="just"/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3. Fibrosis and narrowing of the airways leading 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to increase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in airway resistance.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4262170"/>
            <a:ext cx="12192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The capillary bed is distorted and truncated and 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this aggravates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the progression of pulmonary 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arterial hypertension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. </a:t>
            </a:r>
            <a:endParaRPr lang="en-IN" sz="3000" dirty="0" smtClean="0">
              <a:solidFill>
                <a:srgbClr val="00206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The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pulmonary arteries become 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distended and </a:t>
            </a:r>
            <a:r>
              <a:rPr lang="en-IN" sz="3000" dirty="0" err="1" smtClean="0">
                <a:solidFill>
                  <a:srgbClr val="002060"/>
                </a:solidFill>
                <a:latin typeface="Rockwell" panose="02060603020205020403" pitchFamily="18" charset="0"/>
              </a:rPr>
              <a:t>atheromatous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Pulmonary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hypertension gives rise 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to right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ventricular hypertrophy and dilatation.</a:t>
            </a:r>
          </a:p>
        </p:txBody>
      </p:sp>
    </p:spTree>
    <p:extLst>
      <p:ext uri="{BB962C8B-B14F-4D97-AF65-F5344CB8AC3E}">
        <p14:creationId xmlns:p14="http://schemas.microsoft.com/office/powerpoint/2010/main" val="2159967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i.pinimg.com/originals/28/8d/2f/288d2f2e472679006fff67a0197634d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24" y="283335"/>
            <a:ext cx="8500057" cy="6381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2788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1" dirty="0">
                <a:solidFill>
                  <a:srgbClr val="C00000"/>
                </a:solidFill>
                <a:latin typeface="Rockwell" panose="02060603020205020403" pitchFamily="18" charset="0"/>
              </a:rPr>
              <a:t>CLINICAL </a:t>
            </a:r>
            <a:r>
              <a:rPr lang="en-IN" sz="3000" b="1" dirty="0" smtClean="0">
                <a:solidFill>
                  <a:srgbClr val="C00000"/>
                </a:solidFill>
                <a:latin typeface="Rockwell" panose="02060603020205020403" pitchFamily="18" charset="0"/>
              </a:rPr>
              <a:t>FEATURES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B050"/>
                </a:solidFill>
                <a:latin typeface="Rockwell" panose="02060603020205020403" pitchFamily="18" charset="0"/>
              </a:rPr>
              <a:t>The clinical picture is varied depending on the </a:t>
            </a:r>
            <a:r>
              <a:rPr lang="en-IN" sz="300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severity and </a:t>
            </a:r>
            <a:r>
              <a:rPr lang="en-IN" sz="3000" dirty="0">
                <a:solidFill>
                  <a:srgbClr val="00B050"/>
                </a:solidFill>
                <a:latin typeface="Rockwell" panose="02060603020205020403" pitchFamily="18" charset="0"/>
              </a:rPr>
              <a:t>duration. </a:t>
            </a:r>
            <a:endParaRPr lang="en-IN" sz="3000" dirty="0" smtClean="0">
              <a:solidFill>
                <a:srgbClr val="00B05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The </a:t>
            </a:r>
            <a:r>
              <a:rPr lang="en-IN" sz="3000" dirty="0">
                <a:solidFill>
                  <a:srgbClr val="00B050"/>
                </a:solidFill>
                <a:latin typeface="Rockwell" panose="02060603020205020403" pitchFamily="18" charset="0"/>
              </a:rPr>
              <a:t>most frequent early symptom is </a:t>
            </a:r>
            <a:r>
              <a:rPr lang="en-IN" sz="300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cough recurring </a:t>
            </a:r>
            <a:r>
              <a:rPr lang="en-IN" sz="3000" dirty="0">
                <a:solidFill>
                  <a:srgbClr val="00B050"/>
                </a:solidFill>
                <a:latin typeface="Rockwell" panose="02060603020205020403" pitchFamily="18" charset="0"/>
              </a:rPr>
              <a:t>year after year, especially so in winter months.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B050"/>
                </a:solidFill>
                <a:latin typeface="Rockwell" panose="02060603020205020403" pitchFamily="18" charset="0"/>
              </a:rPr>
              <a:t>Later the cough becomes constant. </a:t>
            </a:r>
            <a:endParaRPr lang="en-IN" sz="3000" dirty="0" smtClean="0">
              <a:solidFill>
                <a:srgbClr val="00B05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Expectoration is </a:t>
            </a:r>
            <a:r>
              <a:rPr lang="en-IN" sz="3000" dirty="0" err="1" smtClean="0">
                <a:solidFill>
                  <a:srgbClr val="00B050"/>
                </a:solidFill>
                <a:latin typeface="Rockwell" panose="02060603020205020403" pitchFamily="18" charset="0"/>
              </a:rPr>
              <a:t>mucoid</a:t>
            </a:r>
            <a:r>
              <a:rPr lang="en-IN" sz="300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 </a:t>
            </a:r>
            <a:r>
              <a:rPr lang="en-IN" sz="3000" dirty="0">
                <a:solidFill>
                  <a:srgbClr val="00B050"/>
                </a:solidFill>
                <a:latin typeface="Rockwell" panose="02060603020205020403" pitchFamily="18" charset="0"/>
              </a:rPr>
              <a:t>and the sputum is tenacious, especially on </a:t>
            </a:r>
            <a:r>
              <a:rPr lang="en-IN" sz="300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waking up </a:t>
            </a:r>
            <a:r>
              <a:rPr lang="en-IN" sz="3000" dirty="0">
                <a:solidFill>
                  <a:srgbClr val="00B050"/>
                </a:solidFill>
                <a:latin typeface="Rockwell" panose="02060603020205020403" pitchFamily="18" charset="0"/>
              </a:rPr>
              <a:t>in the morning. </a:t>
            </a:r>
            <a:endParaRPr lang="en-IN" sz="3000" dirty="0" smtClean="0">
              <a:solidFill>
                <a:srgbClr val="00B05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Main </a:t>
            </a:r>
            <a:r>
              <a:rPr lang="en-IN" sz="3000" dirty="0">
                <a:solidFill>
                  <a:srgbClr val="00B050"/>
                </a:solidFill>
                <a:latin typeface="Rockwell" panose="02060603020205020403" pitchFamily="18" charset="0"/>
              </a:rPr>
              <a:t>complaint is the feeling </a:t>
            </a:r>
            <a:r>
              <a:rPr lang="en-IN" sz="300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of tightness </a:t>
            </a:r>
            <a:r>
              <a:rPr lang="en-IN" sz="3000" dirty="0">
                <a:solidFill>
                  <a:srgbClr val="00B050"/>
                </a:solidFill>
                <a:latin typeface="Rockwell" panose="02060603020205020403" pitchFamily="18" charset="0"/>
              </a:rPr>
              <a:t>of the chest. </a:t>
            </a:r>
            <a:endParaRPr lang="en-IN" sz="3000" dirty="0" smtClean="0">
              <a:solidFill>
                <a:srgbClr val="00B05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Physical </a:t>
            </a:r>
            <a:r>
              <a:rPr lang="en-IN" sz="3000" dirty="0">
                <a:solidFill>
                  <a:srgbClr val="00B050"/>
                </a:solidFill>
                <a:latin typeface="Rockwell" panose="02060603020205020403" pitchFamily="18" charset="0"/>
              </a:rPr>
              <a:t>examination reveals </a:t>
            </a:r>
            <a:r>
              <a:rPr lang="en-IN" sz="300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mild wheeze </a:t>
            </a:r>
            <a:r>
              <a:rPr lang="en-IN" sz="3000" dirty="0">
                <a:solidFill>
                  <a:srgbClr val="00B050"/>
                </a:solidFill>
                <a:latin typeface="Rockwell" panose="02060603020205020403" pitchFamily="18" charset="0"/>
              </a:rPr>
              <a:t>which disappears as the patient clears the </a:t>
            </a:r>
            <a:r>
              <a:rPr lang="en-IN" sz="300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bronchi by </a:t>
            </a:r>
            <a:r>
              <a:rPr lang="en-IN" sz="3000" dirty="0">
                <a:solidFill>
                  <a:srgbClr val="00B050"/>
                </a:solidFill>
                <a:latin typeface="Rockwell" panose="02060603020205020403" pitchFamily="18" charset="0"/>
              </a:rPr>
              <a:t>expectoration. </a:t>
            </a:r>
            <a:endParaRPr lang="en-IN" sz="3000" dirty="0" smtClean="0">
              <a:solidFill>
                <a:srgbClr val="00B05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Variable </a:t>
            </a:r>
            <a:r>
              <a:rPr lang="en-IN" sz="3000" dirty="0">
                <a:solidFill>
                  <a:srgbClr val="00B050"/>
                </a:solidFill>
                <a:latin typeface="Rockwell" panose="02060603020205020403" pitchFamily="18" charset="0"/>
              </a:rPr>
              <a:t>degrees of bilateral rhonchi </a:t>
            </a:r>
            <a:r>
              <a:rPr lang="en-IN" sz="300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and coarse </a:t>
            </a:r>
            <a:r>
              <a:rPr lang="en-IN" sz="3000" dirty="0" err="1">
                <a:solidFill>
                  <a:srgbClr val="00B050"/>
                </a:solidFill>
                <a:latin typeface="Rockwell" panose="02060603020205020403" pitchFamily="18" charset="0"/>
              </a:rPr>
              <a:t>crepitations</a:t>
            </a:r>
            <a:r>
              <a:rPr lang="en-IN" sz="3000" dirty="0">
                <a:solidFill>
                  <a:srgbClr val="00B050"/>
                </a:solidFill>
                <a:latin typeface="Rockwell" panose="02060603020205020403" pitchFamily="18" charset="0"/>
              </a:rPr>
              <a:t> are heard as adventitious sounds.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B050"/>
                </a:solidFill>
                <a:latin typeface="Rockwell" panose="02060603020205020403" pitchFamily="18" charset="0"/>
              </a:rPr>
              <a:t>Initially acute infections give rise to fever and </a:t>
            </a:r>
            <a:r>
              <a:rPr lang="en-IN" sz="300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purulent sputum</a:t>
            </a:r>
            <a:r>
              <a:rPr lang="en-IN" sz="3000" dirty="0">
                <a:solidFill>
                  <a:srgbClr val="00B050"/>
                </a:solidFill>
                <a:latin typeface="Rockwell" panose="020606030202050204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2150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4548"/>
            <a:ext cx="12192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B050"/>
                </a:solidFill>
                <a:latin typeface="Rockwell" panose="02060603020205020403" pitchFamily="18" charset="0"/>
              </a:rPr>
              <a:t>As the infection becomes established, fever </a:t>
            </a:r>
            <a:r>
              <a:rPr lang="en-IN" sz="300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and other </a:t>
            </a:r>
            <a:r>
              <a:rPr lang="en-IN" sz="3000" dirty="0">
                <a:solidFill>
                  <a:srgbClr val="00B050"/>
                </a:solidFill>
                <a:latin typeface="Rockwell" panose="02060603020205020403" pitchFamily="18" charset="0"/>
              </a:rPr>
              <a:t>general symptoms come down. </a:t>
            </a:r>
            <a:endParaRPr lang="en-IN" sz="3000" dirty="0" smtClean="0">
              <a:solidFill>
                <a:srgbClr val="00B05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At </a:t>
            </a:r>
            <a:r>
              <a:rPr lang="en-IN" sz="3000" dirty="0">
                <a:solidFill>
                  <a:srgbClr val="00B050"/>
                </a:solidFill>
                <a:latin typeface="Rockwell" panose="02060603020205020403" pitchFamily="18" charset="0"/>
              </a:rPr>
              <a:t>this stage </a:t>
            </a:r>
            <a:r>
              <a:rPr lang="en-IN" sz="300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the quantity </a:t>
            </a:r>
            <a:r>
              <a:rPr lang="en-IN" sz="3000" dirty="0">
                <a:solidFill>
                  <a:srgbClr val="00B050"/>
                </a:solidFill>
                <a:latin typeface="Rockwell" panose="02060603020205020403" pitchFamily="18" charset="0"/>
              </a:rPr>
              <a:t>and character of the sputum are more </a:t>
            </a:r>
            <a:r>
              <a:rPr lang="en-IN" sz="300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reliable indicators </a:t>
            </a:r>
            <a:r>
              <a:rPr lang="en-IN" sz="3000" dirty="0">
                <a:solidFill>
                  <a:srgbClr val="00B050"/>
                </a:solidFill>
                <a:latin typeface="Rockwell" panose="02060603020205020403" pitchFamily="18" charset="0"/>
              </a:rPr>
              <a:t>of infection. </a:t>
            </a:r>
            <a:endParaRPr lang="en-IN" sz="3000" dirty="0" smtClean="0">
              <a:solidFill>
                <a:srgbClr val="00B05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The </a:t>
            </a:r>
            <a:r>
              <a:rPr lang="en-IN" sz="3000" dirty="0">
                <a:solidFill>
                  <a:srgbClr val="00B050"/>
                </a:solidFill>
                <a:latin typeface="Rockwell" panose="02060603020205020403" pitchFamily="18" charset="0"/>
              </a:rPr>
              <a:t>sputum becomes copious </a:t>
            </a:r>
            <a:r>
              <a:rPr lang="en-IN" sz="300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in amount </a:t>
            </a:r>
            <a:r>
              <a:rPr lang="en-IN" sz="3000" dirty="0">
                <a:solidFill>
                  <a:srgbClr val="00B050"/>
                </a:solidFill>
                <a:latin typeface="Rockwell" panose="02060603020205020403" pitchFamily="18" charset="0"/>
              </a:rPr>
              <a:t>when </a:t>
            </a:r>
            <a:r>
              <a:rPr lang="en-IN" sz="3000" dirty="0" err="1">
                <a:solidFill>
                  <a:srgbClr val="00B050"/>
                </a:solidFill>
                <a:latin typeface="Rockwell" panose="02060603020205020403" pitchFamily="18" charset="0"/>
              </a:rPr>
              <a:t>bronchiectatic</a:t>
            </a:r>
            <a:r>
              <a:rPr lang="en-IN" sz="3000" dirty="0">
                <a:solidFill>
                  <a:srgbClr val="00B050"/>
                </a:solidFill>
                <a:latin typeface="Rockwell" panose="02060603020205020403" pitchFamily="18" charset="0"/>
              </a:rPr>
              <a:t> changes develop.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B050"/>
                </a:solidFill>
                <a:latin typeface="Rockwell" panose="02060603020205020403" pitchFamily="18" charset="0"/>
              </a:rPr>
              <a:t>With the development of </a:t>
            </a:r>
            <a:r>
              <a:rPr lang="en-IN" sz="300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emphysema the chest assumes </a:t>
            </a:r>
            <a:r>
              <a:rPr lang="en-IN" sz="3000" dirty="0">
                <a:solidFill>
                  <a:srgbClr val="00B050"/>
                </a:solidFill>
                <a:latin typeface="Rockwell" panose="02060603020205020403" pitchFamily="18" charset="0"/>
              </a:rPr>
              <a:t>the inspiratory position and the </a:t>
            </a:r>
            <a:r>
              <a:rPr lang="en-IN" sz="300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respiratory excursions </a:t>
            </a:r>
            <a:r>
              <a:rPr lang="en-IN" sz="3000" dirty="0">
                <a:solidFill>
                  <a:srgbClr val="00B050"/>
                </a:solidFill>
                <a:latin typeface="Rockwell" panose="02060603020205020403" pitchFamily="18" charset="0"/>
              </a:rPr>
              <a:t>are considerably diminished. </a:t>
            </a:r>
            <a:endParaRPr lang="en-IN" sz="3000" dirty="0" smtClean="0">
              <a:solidFill>
                <a:srgbClr val="00B05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At </a:t>
            </a:r>
            <a:r>
              <a:rPr lang="en-IN" sz="3000" dirty="0">
                <a:solidFill>
                  <a:srgbClr val="00B050"/>
                </a:solidFill>
                <a:latin typeface="Rockwell" panose="02060603020205020403" pitchFamily="18" charset="0"/>
              </a:rPr>
              <a:t>this </a:t>
            </a:r>
            <a:r>
              <a:rPr lang="en-IN" sz="300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stage </a:t>
            </a:r>
            <a:r>
              <a:rPr lang="en-IN" sz="3000" dirty="0" err="1" smtClean="0">
                <a:solidFill>
                  <a:srgbClr val="00B050"/>
                </a:solidFill>
                <a:latin typeface="Rockwell" panose="02060603020205020403" pitchFamily="18" charset="0"/>
              </a:rPr>
              <a:t>dyspnea</a:t>
            </a:r>
            <a:r>
              <a:rPr lang="en-IN" sz="300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 </a:t>
            </a:r>
            <a:r>
              <a:rPr lang="en-IN" sz="3000" dirty="0">
                <a:solidFill>
                  <a:srgbClr val="00B050"/>
                </a:solidFill>
                <a:latin typeface="Rockwell" panose="02060603020205020403" pitchFamily="18" charset="0"/>
              </a:rPr>
              <a:t>is far out of proportion to the physical </a:t>
            </a:r>
            <a:r>
              <a:rPr lang="en-IN" sz="300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findings in </a:t>
            </a:r>
            <a:r>
              <a:rPr lang="en-IN" sz="3000" dirty="0">
                <a:solidFill>
                  <a:srgbClr val="00B050"/>
                </a:solidFill>
                <a:latin typeface="Rockwell" panose="02060603020205020403" pitchFamily="18" charset="0"/>
              </a:rPr>
              <a:t>the chest.</a:t>
            </a:r>
          </a:p>
        </p:txBody>
      </p:sp>
    </p:spTree>
    <p:extLst>
      <p:ext uri="{BB962C8B-B14F-4D97-AF65-F5344CB8AC3E}">
        <p14:creationId xmlns:p14="http://schemas.microsoft.com/office/powerpoint/2010/main" val="3284751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60609"/>
            <a:ext cx="121920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1" dirty="0">
                <a:solidFill>
                  <a:srgbClr val="034EA3"/>
                </a:solidFill>
                <a:latin typeface="Rockwell" panose="02060603020205020403" pitchFamily="18" charset="0"/>
              </a:rPr>
              <a:t>Key Indicators for </a:t>
            </a:r>
            <a:r>
              <a:rPr lang="en-IN" sz="3000" b="1" dirty="0" smtClean="0">
                <a:solidFill>
                  <a:srgbClr val="034EA3"/>
                </a:solidFill>
                <a:latin typeface="Rockwell" panose="02060603020205020403" pitchFamily="18" charset="0"/>
              </a:rPr>
              <a:t>Considering the </a:t>
            </a:r>
            <a:r>
              <a:rPr lang="en-IN" sz="3000" b="1" dirty="0">
                <a:solidFill>
                  <a:srgbClr val="034EA3"/>
                </a:solidFill>
                <a:latin typeface="Rockwell" panose="02060603020205020403" pitchFamily="18" charset="0"/>
              </a:rPr>
              <a:t>Diagnosis of COPD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1" dirty="0">
                <a:solidFill>
                  <a:srgbClr val="00B050"/>
                </a:solidFill>
                <a:latin typeface="Rockwell" panose="02060603020205020403" pitchFamily="18" charset="0"/>
              </a:rPr>
              <a:t>Chronic cough: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Present intermittently or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every day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. Often present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throughout the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day; seldom only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nocturnal.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1" dirty="0">
                <a:solidFill>
                  <a:srgbClr val="00B050"/>
                </a:solidFill>
                <a:latin typeface="Rockwell" panose="02060603020205020403" pitchFamily="18" charset="0"/>
              </a:rPr>
              <a:t>Chronic </a:t>
            </a:r>
            <a:r>
              <a:rPr lang="en-IN" sz="3000" b="1" dirty="0" smtClean="0">
                <a:solidFill>
                  <a:srgbClr val="00B050"/>
                </a:solidFill>
                <a:latin typeface="Rockwell" panose="02060603020205020403" pitchFamily="18" charset="0"/>
              </a:rPr>
              <a:t>sputum</a:t>
            </a:r>
            <a:r>
              <a:rPr lang="en-IN" sz="3000" b="1" dirty="0">
                <a:solidFill>
                  <a:srgbClr val="00B050"/>
                </a:solidFill>
                <a:latin typeface="Rockwell" panose="02060603020205020403" pitchFamily="18" charset="0"/>
              </a:rPr>
              <a:t> production:</a:t>
            </a:r>
            <a:r>
              <a:rPr lang="en-IN" sz="3000" b="1" dirty="0" smtClean="0">
                <a:solidFill>
                  <a:srgbClr val="00B050"/>
                </a:solidFill>
                <a:latin typeface="Rockwell" panose="02060603020205020403" pitchFamily="18" charset="0"/>
              </a:rPr>
              <a:t>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Any pattern of chronic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sputum production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may indicate COPD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1" dirty="0">
                <a:solidFill>
                  <a:srgbClr val="00B050"/>
                </a:solidFill>
                <a:latin typeface="Rockwell" panose="02060603020205020403" pitchFamily="18" charset="0"/>
              </a:rPr>
              <a:t>Acute bronchitis: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Repeated episodes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1" dirty="0" err="1">
                <a:solidFill>
                  <a:srgbClr val="00B050"/>
                </a:solidFill>
                <a:latin typeface="Rockwell" panose="02060603020205020403" pitchFamily="18" charset="0"/>
              </a:rPr>
              <a:t>Dyspnea</a:t>
            </a:r>
            <a:r>
              <a:rPr lang="en-IN" sz="3000" b="1" dirty="0">
                <a:solidFill>
                  <a:srgbClr val="00B050"/>
                </a:solidFill>
                <a:latin typeface="Rockwell" panose="02060603020205020403" pitchFamily="18" charset="0"/>
              </a:rPr>
              <a:t> that is: </a:t>
            </a:r>
            <a:r>
              <a:rPr lang="en-IN" sz="3000" dirty="0" smtClean="0">
                <a:latin typeface="Rockwell" panose="02060603020205020403" pitchFamily="18" charset="0"/>
              </a:rPr>
              <a:t>	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Progressive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(worsens over time)</a:t>
            </a:r>
          </a:p>
          <a:p>
            <a:pPr algn="just"/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								Persistent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(present every day)</a:t>
            </a:r>
          </a:p>
          <a:p>
            <a:pPr algn="just"/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								Worse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on exercise</a:t>
            </a:r>
          </a:p>
          <a:p>
            <a:pPr algn="just"/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								Worse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during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respiratory infections</a:t>
            </a:r>
            <a:endParaRPr lang="en-IN" sz="3000" dirty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1" dirty="0">
                <a:solidFill>
                  <a:srgbClr val="00B050"/>
                </a:solidFill>
                <a:latin typeface="Rockwell" panose="02060603020205020403" pitchFamily="18" charset="0"/>
              </a:rPr>
              <a:t>History of exposure </a:t>
            </a:r>
            <a:r>
              <a:rPr lang="en-IN" sz="3000" b="1" dirty="0" smtClean="0">
                <a:solidFill>
                  <a:srgbClr val="00B050"/>
                </a:solidFill>
                <a:latin typeface="Rockwell" panose="02060603020205020403" pitchFamily="18" charset="0"/>
              </a:rPr>
              <a:t>to</a:t>
            </a:r>
            <a:r>
              <a:rPr lang="en-IN" sz="3000" b="1" dirty="0">
                <a:solidFill>
                  <a:srgbClr val="00B050"/>
                </a:solidFill>
                <a:latin typeface="Rockwell" panose="02060603020205020403" pitchFamily="18" charset="0"/>
              </a:rPr>
              <a:t> risk factors:</a:t>
            </a:r>
            <a:r>
              <a:rPr lang="en-IN" sz="3000" b="1" dirty="0" smtClean="0">
                <a:solidFill>
                  <a:srgbClr val="00B050"/>
                </a:solidFill>
                <a:latin typeface="Rockwell" panose="02060603020205020403" pitchFamily="18" charset="0"/>
              </a:rPr>
              <a:t>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Tobacco smoke (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including popular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local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preparations) Occupational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dusts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and chemicals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and smoke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from home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cooking and heating fuel.</a:t>
            </a:r>
          </a:p>
        </p:txBody>
      </p:sp>
    </p:spTree>
    <p:extLst>
      <p:ext uri="{BB962C8B-B14F-4D97-AF65-F5344CB8AC3E}">
        <p14:creationId xmlns:p14="http://schemas.microsoft.com/office/powerpoint/2010/main" val="3129908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1" dirty="0">
                <a:solidFill>
                  <a:srgbClr val="034EA3"/>
                </a:solidFill>
                <a:latin typeface="Rockwell" panose="02060603020205020403" pitchFamily="18" charset="0"/>
              </a:rPr>
              <a:t>DIAGNOSIS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Chronic bronchitis should be diagnosed from the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history of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recurrent cough extending over several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years, </a:t>
            </a:r>
            <a:r>
              <a:rPr lang="en-IN" sz="3000" dirty="0" err="1" smtClean="0">
                <a:solidFill>
                  <a:srgbClr val="7030A0"/>
                </a:solidFill>
                <a:latin typeface="Rockwell" panose="02060603020205020403" pitchFamily="18" charset="0"/>
              </a:rPr>
              <a:t>mucopurulent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sputum and the physical findings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of bronchial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obstruction and emphysema. X-ray is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normal in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the early stages but the features of emphysema may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be evident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later. </a:t>
            </a:r>
            <a:endParaRPr lang="en-IN" sz="3000" dirty="0" smtClean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HRCT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is useful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in quantifying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the severity of emphysematous changes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and locating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areas with </a:t>
            </a:r>
            <a:r>
              <a:rPr lang="en-IN" sz="3000" dirty="0" err="1">
                <a:solidFill>
                  <a:srgbClr val="7030A0"/>
                </a:solidFill>
                <a:latin typeface="Rockwell" panose="02060603020205020403" pitchFamily="18" charset="0"/>
              </a:rPr>
              <a:t>bronchiectatic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 changes.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Lung function tests show reduction in vital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capacity, increase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in the closing volume and features of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airway obstruction 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Based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on the </a:t>
            </a:r>
            <a:r>
              <a:rPr lang="en-IN" sz="3000" dirty="0" err="1">
                <a:solidFill>
                  <a:srgbClr val="7030A0"/>
                </a:solidFill>
                <a:latin typeface="Rockwell" panose="02060603020205020403" pitchFamily="18" charset="0"/>
              </a:rPr>
              <a:t>spirometry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values severity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of obstruction can be categorised as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mild, moderate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severe and very severe.</a:t>
            </a:r>
          </a:p>
        </p:txBody>
      </p:sp>
    </p:spTree>
    <p:extLst>
      <p:ext uri="{BB962C8B-B14F-4D97-AF65-F5344CB8AC3E}">
        <p14:creationId xmlns:p14="http://schemas.microsoft.com/office/powerpoint/2010/main" val="2550158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1" dirty="0">
                <a:solidFill>
                  <a:srgbClr val="C00000"/>
                </a:solidFill>
                <a:latin typeface="Rockwell" panose="02060603020205020403" pitchFamily="18" charset="0"/>
              </a:rPr>
              <a:t>Differential diagnosis: </a:t>
            </a:r>
            <a:endParaRPr lang="en-IN" sz="3000" b="1" dirty="0" smtClean="0">
              <a:solidFill>
                <a:srgbClr val="C00000"/>
              </a:solidFill>
              <a:latin typeface="Rockwell" panose="02060603020205020403" pitchFamily="18" charset="0"/>
            </a:endParaRPr>
          </a:p>
          <a:p>
            <a:pPr algn="just"/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Chronic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bronchitis has to 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be distinguished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from asthma. Differentiation is easy in 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the early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stages but there is considerable overlap of 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symptoms and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signs in the advanced stages, and, therefore, 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the clinical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assessment is difficult.</a:t>
            </a:r>
          </a:p>
          <a:p>
            <a:pPr algn="just"/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Other conditions </a:t>
            </a:r>
            <a:endParaRPr lang="en-IN" sz="3000" dirty="0" smtClean="0">
              <a:solidFill>
                <a:srgbClr val="00206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Pulmonary Tuberculosis,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Bronchiectasis,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Heart Failure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Bronchogenic Carcinoma,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err="1" smtClean="0">
                <a:solidFill>
                  <a:srgbClr val="00B050"/>
                </a:solidFill>
                <a:latin typeface="Rockwell" panose="02060603020205020403" pitchFamily="18" charset="0"/>
              </a:rPr>
              <a:t>Obliterative</a:t>
            </a:r>
            <a:r>
              <a:rPr lang="en-IN" sz="300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 Bronchiolitis.</a:t>
            </a:r>
            <a:endParaRPr lang="en-IN" sz="3000" dirty="0">
              <a:solidFill>
                <a:srgbClr val="00B05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467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9093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1" dirty="0">
                <a:solidFill>
                  <a:srgbClr val="C00000"/>
                </a:solidFill>
                <a:latin typeface="Rockwell" panose="02060603020205020403" pitchFamily="18" charset="0"/>
              </a:rPr>
              <a:t>Acute Bronchitis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This is acute inflammation of the bronchi and 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its ramifications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. </a:t>
            </a:r>
            <a:endParaRPr lang="en-IN" sz="3000" dirty="0" smtClean="0">
              <a:solidFill>
                <a:srgbClr val="00206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characterized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by cough, </a:t>
            </a:r>
            <a:endParaRPr lang="en-IN" sz="3000" dirty="0" smtClean="0">
              <a:solidFill>
                <a:srgbClr val="002060"/>
              </a:solidFill>
              <a:latin typeface="Rockwell" panose="02060603020205020403" pitchFamily="18" charset="0"/>
            </a:endParaRPr>
          </a:p>
          <a:p>
            <a:pPr algn="just"/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		discomfort 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behind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the sternum, </a:t>
            </a:r>
            <a:endParaRPr lang="en-IN" sz="3000" dirty="0" smtClean="0">
              <a:solidFill>
                <a:srgbClr val="002060"/>
              </a:solidFill>
              <a:latin typeface="Rockwell" panose="02060603020205020403" pitchFamily="18" charset="0"/>
            </a:endParaRPr>
          </a:p>
          <a:p>
            <a:pPr algn="just"/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		scanty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expectoration to start 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with, </a:t>
            </a:r>
            <a:endParaRPr lang="en-IN" sz="3000" dirty="0" smtClean="0">
              <a:solidFill>
                <a:srgbClr val="002060"/>
              </a:solidFill>
              <a:latin typeface="Rockwell" panose="02060603020205020403" pitchFamily="18" charset="0"/>
            </a:endParaRPr>
          </a:p>
          <a:p>
            <a:pPr algn="just"/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		later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developing productive cough. </a:t>
            </a:r>
            <a:endParaRPr lang="en-IN" sz="3000" dirty="0" smtClean="0">
              <a:solidFill>
                <a:srgbClr val="00206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the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infective agents are viral to start with, later </a:t>
            </a:r>
            <a:r>
              <a:rPr lang="en-IN" sz="3000" dirty="0" err="1" smtClean="0">
                <a:solidFill>
                  <a:srgbClr val="002060"/>
                </a:solidFill>
                <a:latin typeface="Rockwell" panose="02060603020205020403" pitchFamily="18" charset="0"/>
              </a:rPr>
              <a:t>bacteriae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 such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as pneumococcus or H. </a:t>
            </a:r>
            <a:r>
              <a:rPr lang="en-IN" sz="3000" dirty="0" err="1">
                <a:solidFill>
                  <a:srgbClr val="002060"/>
                </a:solidFill>
                <a:latin typeface="Rockwell" panose="02060603020205020403" pitchFamily="18" charset="0"/>
              </a:rPr>
              <a:t>influenzae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 may 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complicate. </a:t>
            </a:r>
            <a:endParaRPr lang="en-IN" sz="3000" dirty="0" smtClean="0">
              <a:solidFill>
                <a:srgbClr val="00206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At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this time the sputum becomes purulent. </a:t>
            </a:r>
            <a:endParaRPr lang="en-IN" sz="3000" dirty="0" smtClean="0">
              <a:solidFill>
                <a:srgbClr val="00206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In patients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with underlying disease such as chronic 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bronchitis and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emphysema, and in heavy smokers 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bacterial </a:t>
            </a:r>
            <a:r>
              <a:rPr lang="en-IN" sz="3000" dirty="0" err="1" smtClean="0">
                <a:solidFill>
                  <a:srgbClr val="002060"/>
                </a:solidFill>
                <a:latin typeface="Rockwell" panose="02060603020205020403" pitchFamily="18" charset="0"/>
              </a:rPr>
              <a:t>superinfection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is the rule. </a:t>
            </a:r>
            <a:endParaRPr lang="en-IN" sz="3000" dirty="0" smtClean="0">
              <a:solidFill>
                <a:srgbClr val="00206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Physical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examination of 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the chest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reveals wheeze and at times scattered </a:t>
            </a:r>
            <a:r>
              <a:rPr lang="en-IN" sz="3000" dirty="0" err="1" smtClean="0">
                <a:solidFill>
                  <a:srgbClr val="002060"/>
                </a:solidFill>
                <a:latin typeface="Rockwell" panose="02060603020205020403" pitchFamily="18" charset="0"/>
              </a:rPr>
              <a:t>crepitations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.</a:t>
            </a:r>
            <a:endParaRPr lang="en-IN" sz="3000" dirty="0">
              <a:solidFill>
                <a:srgbClr val="00206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531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1" dirty="0">
                <a:solidFill>
                  <a:srgbClr val="B11016"/>
                </a:solidFill>
                <a:latin typeface="Rockwell" panose="02060603020205020403" pitchFamily="18" charset="0"/>
              </a:rPr>
              <a:t>Chronic Bronchitis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Chronic bronchitis is defined as a disease 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characterized by </a:t>
            </a:r>
            <a:r>
              <a:rPr lang="en-IN" sz="3000" dirty="0" err="1">
                <a:solidFill>
                  <a:srgbClr val="002060"/>
                </a:solidFill>
                <a:latin typeface="Rockwell" panose="02060603020205020403" pitchFamily="18" charset="0"/>
              </a:rPr>
              <a:t>hypersecretion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 of mucus sufficient to cause cough 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and sputum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on most days for at least three months in a 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year for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two or more consecutive years. </a:t>
            </a:r>
            <a:endParaRPr lang="en-IN" sz="3000" dirty="0" smtClean="0">
              <a:solidFill>
                <a:srgbClr val="00206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This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happens in 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the absence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of any other specific respiratory or 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cardiovascular disease.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In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the initial stages the inflammation of the bronchi 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is intermittent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and recurrent, later it becomes established.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The larger air passages are affected during the early part 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of the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disease, later obstructive features set in when the 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smaller airways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are also affected. </a:t>
            </a:r>
            <a:endParaRPr lang="en-IN" sz="3000" dirty="0" smtClean="0">
              <a:solidFill>
                <a:srgbClr val="00206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Infection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leads to 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periodic aggravation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of the symptoms and the sputum, which 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is </a:t>
            </a:r>
            <a:r>
              <a:rPr lang="en-IN" sz="3000" dirty="0" err="1" smtClean="0">
                <a:solidFill>
                  <a:srgbClr val="002060"/>
                </a:solidFill>
                <a:latin typeface="Rockwell" panose="02060603020205020403" pitchFamily="18" charset="0"/>
              </a:rPr>
              <a:t>mucoid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, becomes purulent during these episodes. </a:t>
            </a:r>
          </a:p>
        </p:txBody>
      </p:sp>
    </p:spTree>
    <p:extLst>
      <p:ext uri="{BB962C8B-B14F-4D97-AF65-F5344CB8AC3E}">
        <p14:creationId xmlns:p14="http://schemas.microsoft.com/office/powerpoint/2010/main" val="193595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As 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the airways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obstruction progresses, emphysema sets in. </a:t>
            </a:r>
            <a:endParaRPr lang="en-IN" sz="3000" dirty="0" smtClean="0">
              <a:solidFill>
                <a:srgbClr val="00206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These two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processes become established in the majority of 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cases so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that the condition is termed chronic 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bronchitis emphysema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syndrome (CBES). </a:t>
            </a:r>
            <a:endParaRPr lang="en-IN" sz="3000" dirty="0" smtClean="0">
              <a:solidFill>
                <a:srgbClr val="00206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The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disease is 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more common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in damp, cold, and dusty regions. </a:t>
            </a:r>
            <a:endParaRPr lang="en-IN" sz="3000" dirty="0" smtClean="0">
              <a:solidFill>
                <a:srgbClr val="00206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Chronic Obstructive Pulmonary Disease (COPD) is 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a major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cause of chronic morbidity and mortality 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throughout the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world. </a:t>
            </a:r>
            <a:endParaRPr lang="en-IN" sz="3000" dirty="0" smtClean="0">
              <a:solidFill>
                <a:srgbClr val="00206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Chronic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Obstructive Pulmonary Disease (COPD) is 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a disease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state characterized by airflow limitation that is 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not fully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reversible. </a:t>
            </a:r>
            <a:endParaRPr lang="en-IN" sz="3000" dirty="0" smtClean="0">
              <a:solidFill>
                <a:srgbClr val="00206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The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airflow limitation is usually 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both progressive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and associated with an abnormal 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inflammatory response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of the lungs to noxious particles or gases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.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 The most important risk factor for COPD is cigarette smoking.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Pipe, cigar and other types of tobacco smoking popular in many countries are also risk factors for COPD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.</a:t>
            </a:r>
            <a:endParaRPr lang="en-IN" sz="3000" dirty="0">
              <a:solidFill>
                <a:srgbClr val="00206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097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Passive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exposure to cigarette smoke also contributes 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to respiratory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symptoms and COPD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Occupational dusts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and chemicals (vapours, irritants, and 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fumes) when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the exposures are sufficiently intense or prolonged.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2222328"/>
            <a:ext cx="12192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1" dirty="0">
                <a:solidFill>
                  <a:srgbClr val="00B050"/>
                </a:solidFill>
                <a:latin typeface="Rockwell" panose="02060603020205020403" pitchFamily="18" charset="0"/>
              </a:rPr>
              <a:t>Symptoms of COPD include: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IN" sz="3000" dirty="0">
                <a:solidFill>
                  <a:srgbClr val="00B050"/>
                </a:solidFill>
                <a:latin typeface="Rockwell" panose="02060603020205020403" pitchFamily="18" charset="0"/>
              </a:rPr>
              <a:t>Cough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IN" sz="3000" dirty="0">
                <a:solidFill>
                  <a:srgbClr val="00B050"/>
                </a:solidFill>
                <a:latin typeface="Rockwell" panose="02060603020205020403" pitchFamily="18" charset="0"/>
              </a:rPr>
              <a:t>Sputum production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IN" sz="3000" dirty="0" err="1">
                <a:solidFill>
                  <a:srgbClr val="00B050"/>
                </a:solidFill>
                <a:latin typeface="Rockwell" panose="02060603020205020403" pitchFamily="18" charset="0"/>
              </a:rPr>
              <a:t>Dyspnea</a:t>
            </a:r>
            <a:r>
              <a:rPr lang="en-IN" sz="3000" dirty="0">
                <a:solidFill>
                  <a:srgbClr val="00B050"/>
                </a:solidFill>
                <a:latin typeface="Rockwell" panose="02060603020205020403" pitchFamily="18" charset="0"/>
              </a:rPr>
              <a:t> on </a:t>
            </a:r>
            <a:r>
              <a:rPr lang="en-IN" sz="300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exertion</a:t>
            </a:r>
          </a:p>
          <a:p>
            <a:endParaRPr lang="en-IN" sz="3000" dirty="0">
              <a:solidFill>
                <a:srgbClr val="00206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Episodes of acute worsening of these symptoms 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often occur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. </a:t>
            </a:r>
            <a:endParaRPr lang="en-IN" sz="3000" dirty="0" smtClean="0">
              <a:solidFill>
                <a:srgbClr val="00206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Chronic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cough and sputum production 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often precede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the development of airflow limitation by 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many years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, although not all individuals with cough and 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sputum production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go on to develop </a:t>
            </a:r>
            <a:r>
              <a:rPr lang="en-IN" sz="3000" i="1" dirty="0">
                <a:solidFill>
                  <a:srgbClr val="002060"/>
                </a:solidFill>
                <a:latin typeface="Rockwell" panose="02060603020205020403" pitchFamily="18" charset="0"/>
              </a:rPr>
              <a:t>COPD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37331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900" dirty="0">
                <a:solidFill>
                  <a:srgbClr val="002060"/>
                </a:solidFill>
                <a:latin typeface="Rockwell" panose="02060603020205020403" pitchFamily="18" charset="0"/>
              </a:rPr>
              <a:t>The inflammatory process in COPD differs from </a:t>
            </a:r>
            <a:r>
              <a:rPr lang="en-IN" sz="29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that in </a:t>
            </a:r>
            <a:r>
              <a:rPr lang="en-IN" sz="2900" dirty="0">
                <a:solidFill>
                  <a:srgbClr val="002060"/>
                </a:solidFill>
                <a:latin typeface="Rockwell" panose="02060603020205020403" pitchFamily="18" charset="0"/>
              </a:rPr>
              <a:t>asthma in several ways. </a:t>
            </a:r>
            <a:endParaRPr lang="en-IN" sz="2900" dirty="0" smtClean="0">
              <a:solidFill>
                <a:srgbClr val="00206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9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The </a:t>
            </a:r>
            <a:r>
              <a:rPr lang="en-IN" sz="2900" dirty="0">
                <a:solidFill>
                  <a:srgbClr val="002060"/>
                </a:solidFill>
                <a:latin typeface="Rockwell" panose="02060603020205020403" pitchFamily="18" charset="0"/>
              </a:rPr>
              <a:t>type of inflammatory </a:t>
            </a:r>
            <a:r>
              <a:rPr lang="en-IN" sz="29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cells, inflammatory </a:t>
            </a:r>
            <a:r>
              <a:rPr lang="en-IN" sz="2900" dirty="0">
                <a:solidFill>
                  <a:srgbClr val="002060"/>
                </a:solidFill>
                <a:latin typeface="Rockwell" panose="02060603020205020403" pitchFamily="18" charset="0"/>
              </a:rPr>
              <a:t>mediators, final outcome and response </a:t>
            </a:r>
            <a:r>
              <a:rPr lang="en-IN" sz="29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to treatment </a:t>
            </a:r>
            <a:r>
              <a:rPr lang="en-IN" sz="2900" dirty="0">
                <a:solidFill>
                  <a:srgbClr val="002060"/>
                </a:solidFill>
                <a:latin typeface="Rockwell" panose="02060603020205020403" pitchFamily="18" charset="0"/>
              </a:rPr>
              <a:t>are different. </a:t>
            </a:r>
            <a:endParaRPr lang="en-IN" sz="2900" dirty="0" smtClean="0">
              <a:solidFill>
                <a:srgbClr val="00206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9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In </a:t>
            </a:r>
            <a:r>
              <a:rPr lang="en-IN" sz="2900" dirty="0">
                <a:solidFill>
                  <a:srgbClr val="002060"/>
                </a:solidFill>
                <a:latin typeface="Rockwell" panose="02060603020205020403" pitchFamily="18" charset="0"/>
              </a:rPr>
              <a:t>COPD the inflammation </a:t>
            </a:r>
            <a:r>
              <a:rPr lang="en-IN" sz="29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affects the </a:t>
            </a:r>
            <a:r>
              <a:rPr lang="en-IN" sz="2900" dirty="0">
                <a:solidFill>
                  <a:srgbClr val="002060"/>
                </a:solidFill>
                <a:latin typeface="Rockwell" panose="02060603020205020403" pitchFamily="18" charset="0"/>
              </a:rPr>
              <a:t>peripheral airways-the bronchioles. </a:t>
            </a:r>
            <a:endParaRPr lang="en-IN" sz="2900" dirty="0" smtClean="0">
              <a:solidFill>
                <a:srgbClr val="00206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9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The </a:t>
            </a:r>
            <a:r>
              <a:rPr lang="en-IN" sz="2900" dirty="0">
                <a:solidFill>
                  <a:srgbClr val="002060"/>
                </a:solidFill>
                <a:latin typeface="Rockwell" panose="02060603020205020403" pitchFamily="18" charset="0"/>
              </a:rPr>
              <a:t>cells </a:t>
            </a:r>
            <a:r>
              <a:rPr lang="en-IN" sz="29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are macrophages</a:t>
            </a:r>
            <a:r>
              <a:rPr lang="en-IN" sz="2900" dirty="0">
                <a:solidFill>
                  <a:srgbClr val="002060"/>
                </a:solidFill>
                <a:latin typeface="Rockwell" panose="02060603020205020403" pitchFamily="18" charset="0"/>
              </a:rPr>
              <a:t>, CD8 lymphocytes and neutrophils. </a:t>
            </a:r>
            <a:endParaRPr lang="en-IN" sz="2900" dirty="0" smtClean="0">
              <a:solidFill>
                <a:srgbClr val="00206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9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The lung parenchyma </a:t>
            </a:r>
            <a:r>
              <a:rPr lang="en-IN" sz="2900" dirty="0">
                <a:solidFill>
                  <a:srgbClr val="002060"/>
                </a:solidFill>
                <a:latin typeface="Rockwell" panose="02060603020205020403" pitchFamily="18" charset="0"/>
              </a:rPr>
              <a:t>is affected.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3534013"/>
            <a:ext cx="12192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1" dirty="0">
                <a:solidFill>
                  <a:srgbClr val="C00000"/>
                </a:solidFill>
                <a:latin typeface="Rockwell" panose="02060603020205020403" pitchFamily="18" charset="0"/>
              </a:rPr>
              <a:t>Pathology: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900" dirty="0">
                <a:solidFill>
                  <a:srgbClr val="002060"/>
                </a:solidFill>
                <a:latin typeface="Rockwell" panose="02060603020205020403" pitchFamily="18" charset="0"/>
              </a:rPr>
              <a:t>The bronchial mucosa shows hypertrophy and increase of the mucous glands and goblet cells with consequent overproduction of viscid mucus.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900" dirty="0">
                <a:solidFill>
                  <a:srgbClr val="002060"/>
                </a:solidFill>
                <a:latin typeface="Rockwell" panose="02060603020205020403" pitchFamily="18" charset="0"/>
              </a:rPr>
              <a:t>The distal airways show narrowing of lumen caused by increased height of the epithelium and increased thickness of the muscle and connective tissue. </a:t>
            </a:r>
          </a:p>
        </p:txBody>
      </p:sp>
    </p:spTree>
    <p:extLst>
      <p:ext uri="{BB962C8B-B14F-4D97-AF65-F5344CB8AC3E}">
        <p14:creationId xmlns:p14="http://schemas.microsoft.com/office/powerpoint/2010/main" val="464077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mage.shutterstock.com/image-vector/bronchitis-lungs-bronchial-tubes-normal-260nw-4889737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4902987" cy="4237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gohealthuc.com/sites/default/files/chronic-bronchitis-illustration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9327" y="1651334"/>
            <a:ext cx="6832673" cy="5171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7590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The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mucosa 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becomes ulcerated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and when the ulcers heal, fibrosis 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occurs resulting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in distortion of the lumen with stenosis 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and dilatation.</a:t>
            </a: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Distortion of the airways leads to 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permanent obstruction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. </a:t>
            </a:r>
            <a:endParaRPr lang="en-IN" sz="3000" dirty="0" smtClean="0">
              <a:solidFill>
                <a:srgbClr val="002060"/>
              </a:solidFill>
              <a:latin typeface="Rockwell" panose="02060603020205020403" pitchFamily="18" charset="0"/>
            </a:endParaRP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Secondary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infection occurs in the later stages.</a:t>
            </a: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The </a:t>
            </a:r>
            <a:r>
              <a:rPr lang="en-IN" sz="3000" dirty="0" err="1">
                <a:solidFill>
                  <a:srgbClr val="002060"/>
                </a:solidFill>
                <a:latin typeface="Rockwell" panose="02060603020205020403" pitchFamily="18" charset="0"/>
              </a:rPr>
              <a:t>ciliary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 movement is further impaired by 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the abnormally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viscid mucus. This aggravates infection 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and a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vicious cycle is established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.</a:t>
            </a: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Severe recurrent infections cause the development 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of </a:t>
            </a:r>
            <a:r>
              <a:rPr lang="en-IN" sz="3000" dirty="0" err="1" smtClean="0">
                <a:solidFill>
                  <a:srgbClr val="002060"/>
                </a:solidFill>
                <a:latin typeface="Rockwell" panose="02060603020205020403" pitchFamily="18" charset="0"/>
              </a:rPr>
              <a:t>microabscesses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in the bronchial wall. </a:t>
            </a:r>
            <a:endParaRPr lang="en-IN" sz="3000" dirty="0" smtClean="0">
              <a:solidFill>
                <a:srgbClr val="002060"/>
              </a:solidFill>
              <a:latin typeface="Rockwell" panose="02060603020205020403" pitchFamily="18" charset="0"/>
            </a:endParaRP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These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heal 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with fibrosis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. </a:t>
            </a:r>
            <a:endParaRPr lang="en-IN" sz="3000" dirty="0" smtClean="0">
              <a:solidFill>
                <a:srgbClr val="002060"/>
              </a:solidFill>
              <a:latin typeface="Rockwell" panose="02060603020205020403" pitchFamily="18" charset="0"/>
            </a:endParaRP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Squamous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metaplasia occurs. </a:t>
            </a:r>
            <a:endParaRPr lang="en-IN" sz="3000" dirty="0" smtClean="0">
              <a:solidFill>
                <a:srgbClr val="002060"/>
              </a:solidFill>
              <a:latin typeface="Rockwell" panose="02060603020205020403" pitchFamily="18" charset="0"/>
            </a:endParaRP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Distortion and obstruction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of the bronchial lumen result in air 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trapping and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emphysema of the alveoli, some show collapse and</a:t>
            </a: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fibrosis.</a:t>
            </a:r>
          </a:p>
        </p:txBody>
      </p:sp>
    </p:spTree>
    <p:extLst>
      <p:ext uri="{BB962C8B-B14F-4D97-AF65-F5344CB8AC3E}">
        <p14:creationId xmlns:p14="http://schemas.microsoft.com/office/powerpoint/2010/main" val="2226377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anatomynote.com/wp-content/uploads/2019/08/11766/Chronic-bronchit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555109" cy="3618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www.researchgate.net/profile/Samy_Abu-Naser/publication/319208257/figure/fig11/AS:530091354202112@1503395035797/The-figure-shows-chronic-bronchitis-disease-3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5925" y="3072036"/>
            <a:ext cx="6696075" cy="3648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7573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1085</Words>
  <Application>Microsoft Office PowerPoint</Application>
  <PresentationFormat>Widescreen</PresentationFormat>
  <Paragraphs>95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Rockwell</vt:lpstr>
      <vt:lpstr>Wingdings</vt:lpstr>
      <vt:lpstr>Office Theme</vt:lpstr>
      <vt:lpstr>Acute and Chronic Bronchitis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9</cp:revision>
  <dcterms:created xsi:type="dcterms:W3CDTF">2020-04-23T09:09:55Z</dcterms:created>
  <dcterms:modified xsi:type="dcterms:W3CDTF">2020-04-23T11:27:38Z</dcterms:modified>
</cp:coreProperties>
</file>